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omments/comment1.xml" ContentType="application/vnd.openxmlformats-officedocument.presentationml.comment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24" r:id="rId7"/>
    <p:sldId id="321" r:id="rId8"/>
    <p:sldId id="310" r:id="rId9"/>
    <p:sldId id="320" r:id="rId10"/>
    <p:sldId id="318" r:id="rId11"/>
    <p:sldId id="327" r:id="rId12"/>
    <p:sldId id="319" r:id="rId13"/>
    <p:sldId id="323" r:id="rId14"/>
    <p:sldId id="312" r:id="rId15"/>
    <p:sldId id="325" r:id="rId16"/>
    <p:sldId id="326" r:id="rId17"/>
    <p:sldId id="313" r:id="rId18"/>
    <p:sldId id="31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2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1-13T08:57:06.211" idx="2">
    <p:pos x="117" y="334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5" Type="http://schemas.openxmlformats.org/officeDocument/2006/relationships/hyperlink" Target="all_cluster.csv" TargetMode="Externa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7.png"/><Relationship Id="rId5" Type="http://schemas.microsoft.com/office/2017/06/relationships/model3d" Target="../media/model3d1.glb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 fontScale="90000"/>
          </a:bodyPr>
          <a:lstStyle/>
          <a:p>
            <a:r>
              <a:rPr lang="en-US" dirty="0"/>
              <a:t>Employee Absenteeism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>
                <a:latin typeface="Calisto MT" panose="02040603050505030304" pitchFamily="18" charset="0"/>
              </a:rPr>
              <a:t>Mini Project-01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F1ACA-E17F-4592-A945-890F2143EE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listo MT" panose="02040603050505030304" pitchFamily="18" charset="0"/>
              </a:rPr>
              <a:t>Technical Oriented</a:t>
            </a:r>
          </a:p>
        </p:txBody>
      </p:sp>
    </p:spTree>
    <p:extLst>
      <p:ext uri="{BB962C8B-B14F-4D97-AF65-F5344CB8AC3E}">
        <p14:creationId xmlns:p14="http://schemas.microsoft.com/office/powerpoint/2010/main" val="2152208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Employee Absenteeism Data Is Normally Distributed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7D43B97-9CCD-4B32-8685-761AAD4E3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6683" y="2200965"/>
            <a:ext cx="7779593" cy="37607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95157D-9337-451C-8BDB-6075010C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24" y="3614263"/>
            <a:ext cx="1737511" cy="25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8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Outliers in Dataset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6F4628-04BA-4FF7-B28F-6FC09C4BF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89391" y="2267226"/>
            <a:ext cx="6474178" cy="37607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92BEFD-8BBE-41B5-B51E-2FCF5A80F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24" y="3600408"/>
            <a:ext cx="1737511" cy="25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667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Exploratory Data Analysis (EDA)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CFD12C-DDB9-4A25-A726-3F5969095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silhouette VISUALIZER FOR k-MEANS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544B628-C05F-48D6-9872-7414E4A39A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36320" y="2957513"/>
            <a:ext cx="4887402" cy="291147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835FE7-2B9A-40A1-BDAD-290961C7AE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dirty="0"/>
              <a:t>K-Distance graph for </a:t>
            </a:r>
            <a:r>
              <a:rPr lang="en-US" dirty="0" err="1"/>
              <a:t>dbscan</a:t>
            </a:r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DA834DCF-94E3-49E9-8D2B-F872CEFD33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516688" y="2957513"/>
            <a:ext cx="4638675" cy="2685937"/>
          </a:xfrm>
        </p:spPr>
      </p:pic>
    </p:spTree>
    <p:extLst>
      <p:ext uri="{BB962C8B-B14F-4D97-AF65-F5344CB8AC3E}">
        <p14:creationId xmlns:p14="http://schemas.microsoft.com/office/powerpoint/2010/main" val="29786542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Exploratory Data Analysis (EDA)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025FA0-A24C-4124-98E6-F9BEC62813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23652" y="1969249"/>
            <a:ext cx="4934639" cy="2124371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68DB29-C8BD-420B-AA1B-FC0769B18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63" y="2029466"/>
            <a:ext cx="6543189" cy="206415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123D906-6782-4BBA-BFAF-74F15DB3BB14}"/>
              </a:ext>
            </a:extLst>
          </p:cNvPr>
          <p:cNvSpPr txBox="1"/>
          <p:nvPr/>
        </p:nvSpPr>
        <p:spPr>
          <a:xfrm>
            <a:off x="453958" y="4385726"/>
            <a:ext cx="7699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  <a:effectLst/>
                <a:latin typeface="Calisto MT" panose="02040603050505030304" pitchFamily="18" charset="0"/>
              </a:rPr>
              <a:t>Interpretation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FF"/>
                </a:solidFill>
                <a:effectLst/>
                <a:latin typeface="Calisto MT" panose="02040603050505030304" pitchFamily="18" charset="0"/>
              </a:rPr>
              <a:t> </a:t>
            </a:r>
            <a:r>
              <a:rPr lang="en-US" dirty="0">
                <a:solidFill>
                  <a:srgbClr val="000000"/>
                </a:solidFill>
                <a:effectLst/>
                <a:latin typeface="Calisto MT" panose="02040603050505030304" pitchFamily="18" charset="0"/>
              </a:rPr>
              <a:t>K-Means Clustering is giving the best silhouette score.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Calisto MT" panose="02040603050505030304" pitchFamily="18" charset="0"/>
              </a:rPr>
              <a:t>Click </a:t>
            </a:r>
            <a:r>
              <a:rPr lang="en-US" dirty="0">
                <a:solidFill>
                  <a:srgbClr val="000000"/>
                </a:solidFill>
                <a:latin typeface="Calisto MT" panose="02040603050505030304" pitchFamily="18" charset="0"/>
                <a:hlinkClick r:id="rId5" action="ppaction://hlinkfile"/>
              </a:rPr>
              <a:t>here</a:t>
            </a:r>
            <a:r>
              <a:rPr lang="en-US" dirty="0">
                <a:solidFill>
                  <a:srgbClr val="000000"/>
                </a:solidFill>
                <a:latin typeface="Calisto MT" panose="02040603050505030304" pitchFamily="18" charset="0"/>
              </a:rPr>
              <a:t> to see clusters-wise data.</a:t>
            </a:r>
            <a:endParaRPr lang="en-US" dirty="0">
              <a:solidFill>
                <a:srgbClr val="000000"/>
              </a:solidFill>
              <a:effectLst/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3748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4DC579-AF5D-4B58-BFA3-0586E9369E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022763" y="848331"/>
            <a:ext cx="7135091" cy="311727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8C586E-E899-468F-A85E-98D99C664800}"/>
              </a:ext>
            </a:extLst>
          </p:cNvPr>
          <p:cNvSpPr txBox="1"/>
          <p:nvPr/>
        </p:nvSpPr>
        <p:spPr>
          <a:xfrm>
            <a:off x="2935959" y="1476946"/>
            <a:ext cx="75603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Baskerville Old Face" panose="02020602080505020303" pitchFamily="18" charset="0"/>
              </a:rPr>
              <a:t>Thank You</a:t>
            </a:r>
          </a:p>
        </p:txBody>
      </p:sp>
      <p:pic>
        <p:nvPicPr>
          <p:cNvPr id="5" name="Graphic 4" descr="Wreath">
            <a:extLst>
              <a:ext uri="{FF2B5EF4-FFF2-40B4-BE49-F238E27FC236}">
                <a16:creationId xmlns:a16="http://schemas.microsoft.com/office/drawing/2014/main" id="{1143AB10-2662-4F13-8CFB-B36266FF4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1600" y="2925794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Juggling octopus">
                <a:extLst>
                  <a:ext uri="{FF2B5EF4-FFF2-40B4-BE49-F238E27FC236}">
                    <a16:creationId xmlns:a16="http://schemas.microsoft.com/office/drawing/2014/main" id="{1B69BF52-2581-4B21-9EDF-62426ED72D5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24110667"/>
                  </p:ext>
                </p:extLst>
              </p:nvPr>
            </p:nvGraphicFramePr>
            <p:xfrm>
              <a:off x="4008472" y="4001677"/>
              <a:ext cx="3163672" cy="232926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163672" cy="2329262"/>
                    </a:xfrm>
                    <a:prstGeom prst="rect">
                      <a:avLst/>
                    </a:prstGeom>
                  </am3d:spPr>
                  <am3d:camera>
                    <am3d:pos x="0" y="0" z="793451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6754" d="1000000"/>
                    <am3d:preTrans dx="462737" dy="-16186774" dz="-63859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17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333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Juggling octopus">
                <a:extLst>
                  <a:ext uri="{FF2B5EF4-FFF2-40B4-BE49-F238E27FC236}">
                    <a16:creationId xmlns:a16="http://schemas.microsoft.com/office/drawing/2014/main" id="{1B69BF52-2581-4B21-9EDF-62426ED72D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08472" y="4001677"/>
                <a:ext cx="3163672" cy="23292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2604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1733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Frequency of Reason for the absenteeism.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36D88-5F3D-47F7-86D0-90382B657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alisto MT" panose="02040603050505030304" pitchFamily="18" charset="0"/>
              </a:rPr>
              <a:t>Agenda :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b="1" dirty="0">
                <a:latin typeface="Calisto MT" panose="02040603050505030304" pitchFamily="18" charset="0"/>
              </a:rPr>
              <a:t> Business  Oriented.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b="1" dirty="0">
                <a:latin typeface="Calisto MT" panose="02040603050505030304" pitchFamily="18" charset="0"/>
              </a:rPr>
              <a:t> Technical Oriented.</a:t>
            </a:r>
          </a:p>
          <a:p>
            <a:pPr marL="0" indent="0">
              <a:buNone/>
            </a:pPr>
            <a:endParaRPr lang="en-US" sz="2400" b="1" dirty="0">
              <a:latin typeface="Calisto MT" panose="02040603050505030304" pitchFamily="18" charset="0"/>
            </a:endParaRPr>
          </a:p>
          <a:p>
            <a:pPr marL="0" indent="0">
              <a:buNone/>
            </a:pPr>
            <a:endParaRPr lang="en-US" sz="2400" b="1" dirty="0"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buClrTx/>
            </a:pPr>
            <a:r>
              <a:rPr lang="en-US" b="1" dirty="0">
                <a:latin typeface="Calisto MT" panose="02040603050505030304" pitchFamily="18" charset="0"/>
              </a:rPr>
              <a:t>Business  Oriented.</a:t>
            </a:r>
          </a:p>
        </p:txBody>
      </p:sp>
    </p:spTree>
    <p:extLst>
      <p:ext uri="{BB962C8B-B14F-4D97-AF65-F5344CB8AC3E}">
        <p14:creationId xmlns:p14="http://schemas.microsoft.com/office/powerpoint/2010/main" val="30699983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Frequency of Reason for the absenteeism.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61B200B-3C99-42B9-9071-20E166AFA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3554" y="1600485"/>
            <a:ext cx="6519746" cy="42304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36D88-5F3D-47F7-86D0-90382B657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(23,) Reason for the absenteeism is more frequently recorded </a:t>
            </a:r>
            <a:r>
              <a:rPr lang="en-US" dirty="0" err="1"/>
              <a:t>i.e</a:t>
            </a:r>
            <a:r>
              <a:rPr lang="en-US" dirty="0"/>
              <a:t> most </a:t>
            </a:r>
            <a:r>
              <a:rPr lang="en-US"/>
              <a:t>common reason.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887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Distribution of age with respect to frequency of absenteeism.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16DD63-2A00-4EC4-B621-5553FD324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Data is right skewed where most of the data is on the right side.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 Employee absenteeism is more in the age group between 28-31 and 37-40 years.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F218245-31BA-409D-8237-B5577B4B3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36561" y="674385"/>
            <a:ext cx="6838604" cy="5845685"/>
          </a:xfrm>
        </p:spPr>
      </p:pic>
    </p:spTree>
    <p:extLst>
      <p:ext uri="{BB962C8B-B14F-4D97-AF65-F5344CB8AC3E}">
        <p14:creationId xmlns:p14="http://schemas.microsoft.com/office/powerpoint/2010/main" val="17675060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Distribution of age with respect to frequency of absenteeism.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16DD63-2A00-4EC4-B621-5553FD324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 Employees in the age group between 27-30 and 36-39 years reaching more targets.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D2CBDC-5DD9-4256-950A-58D091D71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29326" y="650037"/>
            <a:ext cx="6971906" cy="5989302"/>
          </a:xfrm>
        </p:spPr>
      </p:pic>
    </p:spTree>
    <p:extLst>
      <p:ext uri="{BB962C8B-B14F-4D97-AF65-F5344CB8AC3E}">
        <p14:creationId xmlns:p14="http://schemas.microsoft.com/office/powerpoint/2010/main" val="2155467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Employees Absenteeism Clusters(or groups)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683EC-46AA-4318-A3C5-970A054990C1}"/>
              </a:ext>
            </a:extLst>
          </p:cNvPr>
          <p:cNvSpPr txBox="1"/>
          <p:nvPr/>
        </p:nvSpPr>
        <p:spPr>
          <a:xfrm>
            <a:off x="463826" y="2405627"/>
            <a:ext cx="45057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0"/>
              </a:rPr>
              <a:t> Employees’ Absenteeism is more in the 5</a:t>
            </a:r>
            <a:r>
              <a:rPr lang="en-US" baseline="30000" dirty="0">
                <a:latin typeface="Calisto MT" panose="02040603050505030304" pitchFamily="18" charset="0"/>
              </a:rPr>
              <a:t>th</a:t>
            </a:r>
            <a:r>
              <a:rPr lang="en-US" dirty="0">
                <a:latin typeface="Calisto MT" panose="02040603050505030304" pitchFamily="18" charset="0"/>
              </a:rPr>
              <a:t> cluster.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0"/>
              </a:rPr>
              <a:t> Employees’ Absenteeism is the least in 1</a:t>
            </a:r>
            <a:r>
              <a:rPr lang="en-US" baseline="30000" dirty="0">
                <a:latin typeface="Calisto MT" panose="02040603050505030304" pitchFamily="18" charset="0"/>
              </a:rPr>
              <a:t>st</a:t>
            </a:r>
            <a:r>
              <a:rPr lang="en-US" dirty="0">
                <a:latin typeface="Calisto MT" panose="02040603050505030304" pitchFamily="18" charset="0"/>
              </a:rPr>
              <a:t> cluster.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0"/>
              </a:rPr>
              <a:t>Employee Id 3 has more absenteeism in the company.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0"/>
              </a:rPr>
              <a:t>Employee Id 4 has the least absenteeism in the company.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sto MT" panose="0204060305050503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DBB9ECF-DDC0-4B61-9A14-70D6FCA96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6127" y="1935922"/>
            <a:ext cx="7130100" cy="3760788"/>
          </a:xfrm>
        </p:spPr>
      </p:pic>
    </p:spTree>
    <p:extLst>
      <p:ext uri="{BB962C8B-B14F-4D97-AF65-F5344CB8AC3E}">
        <p14:creationId xmlns:p14="http://schemas.microsoft.com/office/powerpoint/2010/main" val="3032722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Employees Absenteeism Clusters(or groups) 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EA5D4A1-8E57-4087-AAA1-B1493F87D8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42768" y="3334210"/>
            <a:ext cx="4751817" cy="276381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5CE63DC-5F8B-4199-BAA2-1DB3349665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97416" y="1961322"/>
            <a:ext cx="4989784" cy="41367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50AC629-32B7-4745-BDFC-903B7056E410}"/>
              </a:ext>
            </a:extLst>
          </p:cNvPr>
          <p:cNvSpPr txBox="1"/>
          <p:nvPr/>
        </p:nvSpPr>
        <p:spPr>
          <a:xfrm>
            <a:off x="1322567" y="2054472"/>
            <a:ext cx="3554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sto MT" panose="02040603050505030304" pitchFamily="18" charset="0"/>
              </a:rPr>
              <a:t>Feature Importance </a:t>
            </a:r>
          </a:p>
        </p:txBody>
      </p:sp>
    </p:spTree>
    <p:extLst>
      <p:ext uri="{BB962C8B-B14F-4D97-AF65-F5344CB8AC3E}">
        <p14:creationId xmlns:p14="http://schemas.microsoft.com/office/powerpoint/2010/main" val="39935975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F1ACA-E17F-4592-A945-890F2143E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53B90-961D-449C-923D-7E8FD3ED4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 Look what is this reason (23,) and aid them with a solution or strategy in order to overcome absenteeism with the reason (23,).</a:t>
            </a:r>
          </a:p>
          <a:p>
            <a:pPr>
              <a:buClrTx/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 Employees absenteeism is more in 4</a:t>
            </a:r>
            <a:r>
              <a:rPr lang="en-US" baseline="30000" dirty="0"/>
              <a:t>th</a:t>
            </a:r>
            <a:r>
              <a:rPr lang="en-US" dirty="0"/>
              <a:t> and 5</a:t>
            </a:r>
            <a:r>
              <a:rPr lang="en-US" baseline="30000" dirty="0"/>
              <a:t>th</a:t>
            </a:r>
            <a:r>
              <a:rPr lang="en-US" dirty="0"/>
              <a:t> cluster. Set up a meeting with a employees and do a follow-up.</a:t>
            </a:r>
          </a:p>
          <a:p>
            <a:pPr>
              <a:buClrTx/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Except for employees whose age is between 27-30 and 36-39 Since they are Contributing the highest Hit-Targets.</a:t>
            </a:r>
          </a:p>
          <a:p>
            <a:pPr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Tx/>
              <a:buSzPct val="110000"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4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10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1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1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1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6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7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8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9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{7CD6AE4E-ACFD-4520-879B-BD7B81604FB9}tf11437505_win32</Template>
  <TotalTime>1176</TotalTime>
  <Words>295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Baskerville Old Face</vt:lpstr>
      <vt:lpstr>Calibri</vt:lpstr>
      <vt:lpstr>Calisto MT</vt:lpstr>
      <vt:lpstr>Georgia Pro Cond Light</vt:lpstr>
      <vt:lpstr>Speak Pro</vt:lpstr>
      <vt:lpstr>Wingdings</vt:lpstr>
      <vt:lpstr>RetrospectVTI</vt:lpstr>
      <vt:lpstr>Employee Absenteeism Clustering</vt:lpstr>
      <vt:lpstr>Frequency of Reason for the absenteeism.</vt:lpstr>
      <vt:lpstr>Business  Oriented.</vt:lpstr>
      <vt:lpstr>Frequency of Reason for the absenteeism.</vt:lpstr>
      <vt:lpstr>Distribution of age with respect to frequency of absenteeism.</vt:lpstr>
      <vt:lpstr>Distribution of age with respect to frequency of absenteeism.</vt:lpstr>
      <vt:lpstr>Employees Absenteeism Clusters(or groups)  </vt:lpstr>
      <vt:lpstr>Employees Absenteeism Clusters(or groups)  </vt:lpstr>
      <vt:lpstr>Suggestion</vt:lpstr>
      <vt:lpstr>Technical Oriented</vt:lpstr>
      <vt:lpstr>Employee Absenteeism Data Is Normally Distributed</vt:lpstr>
      <vt:lpstr>Outliers in Dataset</vt:lpstr>
      <vt:lpstr>Exploratory Data Analysis (EDA)</vt:lpstr>
      <vt:lpstr>Exploratory Data Analysis (EDA)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Absenteeism Clustering</dc:title>
  <dc:creator>Admin</dc:creator>
  <cp:lastModifiedBy>Akesh agarwal</cp:lastModifiedBy>
  <cp:revision>10</cp:revision>
  <dcterms:created xsi:type="dcterms:W3CDTF">2023-01-12T20:06:56Z</dcterms:created>
  <dcterms:modified xsi:type="dcterms:W3CDTF">2023-02-15T17:52:28Z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